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ncompteformation.gouv.fr/" TargetMode="External"/><Relationship Id="rId7" Type="http://schemas.openxmlformats.org/officeDocument/2006/relationships/hyperlink" Target="https://www.apec.fr/" TargetMode="External"/><Relationship Id="rId2" Type="http://schemas.openxmlformats.org/officeDocument/2006/relationships/hyperlink" Target="https://mon-cep.org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rancetravail.fr/" TargetMode="External"/><Relationship Id="rId5" Type="http://schemas.openxmlformats.org/officeDocument/2006/relationships/hyperlink" Target="https://www.francecompetences.fr/" TargetMode="External"/><Relationship Id="rId4" Type="http://schemas.openxmlformats.org/officeDocument/2006/relationships/hyperlink" Target="https://www.service-public.fr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oncompteformation.gouv.fr/espace-public/tout-savoir-sur-le-bilan-de-competences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codes/article_lc/LEGIARTI000037385673/" TargetMode="External"/><Relationship Id="rId7" Type="http://schemas.openxmlformats.org/officeDocument/2006/relationships/hyperlink" Target="https://www.francecompetences.fr/" TargetMode="External"/><Relationship Id="rId2" Type="http://schemas.openxmlformats.org/officeDocument/2006/relationships/hyperlink" Target="https://www.legifrance.gouv.fr/codes/article_lc/LEGIARTI000038014107/2026-01-3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ervice-public.fr/particuliers/vosdroits/F3087" TargetMode="External"/><Relationship Id="rId5" Type="http://schemas.openxmlformats.org/officeDocument/2006/relationships/hyperlink" Target="https://mon-cep.org/" TargetMode="External"/><Relationship Id="rId4" Type="http://schemas.openxmlformats.org/officeDocument/2006/relationships/hyperlink" Target="https://www.moncompteformation.gouv.fr/espace-public/tout-savoir-sur-le-bilan-de-competenc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161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Oval 2"/>
          <p:cNvSpPr/>
          <p:nvPr/>
        </p:nvSpPr>
        <p:spPr>
          <a:xfrm>
            <a:off x="9875520" y="274320"/>
            <a:ext cx="1554480" cy="1554480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Oval 3"/>
          <p:cNvSpPr/>
          <p:nvPr/>
        </p:nvSpPr>
        <p:spPr>
          <a:xfrm>
            <a:off x="10698480" y="1143000"/>
            <a:ext cx="914400" cy="914400"/>
          </a:xfrm>
          <a:prstGeom prst="ellipse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Oval 4"/>
          <p:cNvSpPr/>
          <p:nvPr/>
        </p:nvSpPr>
        <p:spPr>
          <a:xfrm>
            <a:off x="137160" y="5212080"/>
            <a:ext cx="1143000" cy="114300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777240" y="1234440"/>
            <a:ext cx="7772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6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BILAN DE</a:t>
            </a:r>
            <a:br>
              <a:rPr dirty="0"/>
            </a:br>
            <a:r>
              <a:rPr dirty="0"/>
              <a:t>COMPÉTENCES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88920"/>
            <a:ext cx="7132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E8E6F0"/>
                </a:solidFill>
                <a:latin typeface="Aptos"/>
              </a:defRPr>
            </a:pPr>
            <a:r>
              <a:rPr dirty="0"/>
              <a:t>Comprendre les 3 phases • </a:t>
            </a:r>
            <a:r>
              <a:rPr dirty="0" err="1"/>
              <a:t>choisir</a:t>
            </a:r>
            <a:r>
              <a:rPr dirty="0"/>
              <a:t> son </a:t>
            </a:r>
            <a:r>
              <a:rPr dirty="0" err="1"/>
              <a:t>accompagnement</a:t>
            </a:r>
            <a:r>
              <a:rPr dirty="0"/>
              <a:t> • passer à </a:t>
            </a:r>
            <a:r>
              <a:rPr dirty="0" err="1"/>
              <a:t>l’action</a:t>
            </a:r>
            <a:endParaRPr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2BEED97-8C38-63FD-6C6E-F8CB01DD0A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3004"/>
          <a:stretch>
            <a:fillRect/>
          </a:stretch>
        </p:blipFill>
        <p:spPr>
          <a:xfrm>
            <a:off x="4878442" y="3721313"/>
            <a:ext cx="2113201" cy="268652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7F31E15-CB4B-5C5E-1917-ED398D98509D}"/>
              </a:ext>
            </a:extLst>
          </p:cNvPr>
          <p:cNvSpPr txBox="1"/>
          <p:nvPr/>
        </p:nvSpPr>
        <p:spPr>
          <a:xfrm>
            <a:off x="2951285" y="450166"/>
            <a:ext cx="576423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Jennifer Liviau Deloute</a:t>
            </a:r>
          </a:p>
          <a:p>
            <a:endParaRPr lang="fr-FR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Les 3 phases officielles du bilan de compétences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Le Code du travail distingue trois phases. Elles peuvent être réparties sur plusieurs rendez-vous.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85800" y="1874519"/>
            <a:ext cx="3337560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1874519"/>
            <a:ext cx="73152" cy="324612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79576" y="2052827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6143A"/>
                </a:solidFill>
                <a:latin typeface="Aptos Display"/>
              </a:defRPr>
            </a:pPr>
            <a:r>
              <a:rPr dirty="0"/>
              <a:t>Phase préliminaire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496312"/>
            <a:ext cx="2953512" cy="24963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>
                <a:solidFill>
                  <a:srgbClr val="282832"/>
                </a:solidFill>
                <a:latin typeface="Aptos"/>
              </a:defRPr>
            </a:pPr>
            <a:r>
              <a:t>Analyser la demande, définir le besoin et les modalités.</a:t>
            </a:r>
          </a:p>
        </p:txBody>
      </p:sp>
      <p:sp>
        <p:nvSpPr>
          <p:cNvPr id="14" name="Oval 13"/>
          <p:cNvSpPr/>
          <p:nvPr/>
        </p:nvSpPr>
        <p:spPr>
          <a:xfrm>
            <a:off x="1786597" y="3488435"/>
            <a:ext cx="998805" cy="971023"/>
          </a:xfrm>
          <a:prstGeom prst="ellipse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01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80560" y="1874519"/>
            <a:ext cx="3337560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480560" y="1874519"/>
            <a:ext cx="73152" cy="324612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46320" y="2031727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6143A"/>
                </a:solidFill>
                <a:latin typeface="Aptos Display"/>
              </a:defRPr>
            </a:pPr>
            <a:r>
              <a:rPr dirty="0"/>
              <a:t>Phase </a:t>
            </a:r>
            <a:r>
              <a:rPr dirty="0" err="1"/>
              <a:t>d’investigation</a:t>
            </a:r>
            <a:endParaRPr dirty="0"/>
          </a:p>
        </p:txBody>
      </p:sp>
      <p:sp>
        <p:nvSpPr>
          <p:cNvPr id="18" name="TextBox 17"/>
          <p:cNvSpPr txBox="1"/>
          <p:nvPr/>
        </p:nvSpPr>
        <p:spPr>
          <a:xfrm>
            <a:off x="4629326" y="2438634"/>
            <a:ext cx="2953512" cy="24963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>
                <a:solidFill>
                  <a:srgbClr val="282832"/>
                </a:solidFill>
                <a:latin typeface="Aptos"/>
              </a:defRPr>
            </a:pPr>
            <a:r>
              <a:t>Explorer compétences, aptitudes, motivations et construire/vérifier le projet.</a:t>
            </a:r>
          </a:p>
        </p:txBody>
      </p:sp>
      <p:sp>
        <p:nvSpPr>
          <p:cNvPr id="19" name="Oval 18"/>
          <p:cNvSpPr/>
          <p:nvPr/>
        </p:nvSpPr>
        <p:spPr>
          <a:xfrm>
            <a:off x="5725551" y="3488435"/>
            <a:ext cx="970671" cy="971023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02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75320" y="1874519"/>
            <a:ext cx="3337560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275320" y="1874519"/>
            <a:ext cx="73152" cy="324612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663940" y="2031727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6143A"/>
                </a:solidFill>
                <a:latin typeface="Aptos Display"/>
              </a:defRPr>
            </a:pPr>
            <a:r>
              <a:rPr dirty="0"/>
              <a:t>Phase de conclusions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76488" y="2496312"/>
            <a:ext cx="2953512" cy="24963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>
                <a:solidFill>
                  <a:srgbClr val="282832"/>
                </a:solidFill>
                <a:latin typeface="Aptos"/>
              </a:defRPr>
            </a:pPr>
            <a:r>
              <a:t>S’approprier les résultats et formaliser les conditions, étapes et moyens du projet.</a:t>
            </a:r>
          </a:p>
        </p:txBody>
      </p:sp>
      <p:sp>
        <p:nvSpPr>
          <p:cNvPr id="24" name="Oval 23"/>
          <p:cNvSpPr/>
          <p:nvPr/>
        </p:nvSpPr>
        <p:spPr>
          <a:xfrm>
            <a:off x="9425002" y="3488435"/>
            <a:ext cx="1111348" cy="1029581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 Display"/>
              </a:defRPr>
            </a:pPr>
            <a:r>
              <a:t>03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250830" y="5394959"/>
            <a:ext cx="6735261" cy="929875"/>
          </a:xfrm>
          <a:prstGeom prst="roundRect">
            <a:avLst/>
          </a:prstGeom>
          <a:solidFill>
            <a:srgbClr val="FFFFFF"/>
          </a:solidFill>
          <a:ln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354580" y="5550849"/>
            <a:ext cx="65471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16143A"/>
                </a:solidFill>
                <a:latin typeface="Aptos"/>
              </a:defRPr>
            </a:pPr>
            <a:r>
              <a:rPr dirty="0"/>
              <a:t>“Un </a:t>
            </a:r>
            <a:r>
              <a:rPr dirty="0" err="1"/>
              <a:t>bilan</a:t>
            </a:r>
            <a:r>
              <a:rPr dirty="0"/>
              <a:t> de </a:t>
            </a:r>
            <a:r>
              <a:rPr dirty="0" err="1"/>
              <a:t>compétences</a:t>
            </a:r>
            <a:r>
              <a:rPr dirty="0"/>
              <a:t> </a:t>
            </a:r>
            <a:r>
              <a:rPr dirty="0" err="1"/>
              <a:t>n’est</a:t>
            </a:r>
            <a:r>
              <a:rPr dirty="0"/>
              <a:t> pas </a:t>
            </a:r>
            <a:r>
              <a:rPr dirty="0" err="1"/>
              <a:t>une</a:t>
            </a:r>
            <a:r>
              <a:rPr dirty="0"/>
              <a:t> simple </a:t>
            </a:r>
            <a:r>
              <a:rPr dirty="0" err="1"/>
              <a:t>série</a:t>
            </a:r>
            <a:r>
              <a:rPr dirty="0"/>
              <a:t> de tests : </a:t>
            </a:r>
            <a:endParaRPr lang="fr-FR" dirty="0"/>
          </a:p>
          <a:p>
            <a:pPr>
              <a:defRPr sz="1600" i="1">
                <a:solidFill>
                  <a:srgbClr val="16143A"/>
                </a:solidFill>
                <a:latin typeface="Aptos"/>
              </a:defRPr>
            </a:pPr>
            <a:r>
              <a:rPr dirty="0" err="1"/>
              <a:t>c’est</a:t>
            </a:r>
            <a:r>
              <a:rPr dirty="0"/>
              <a:t> </a:t>
            </a:r>
            <a:r>
              <a:rPr dirty="0" err="1"/>
              <a:t>une</a:t>
            </a:r>
            <a:r>
              <a:rPr dirty="0"/>
              <a:t> démarche </a:t>
            </a:r>
            <a:r>
              <a:rPr dirty="0" err="1"/>
              <a:t>accompagnée</a:t>
            </a:r>
            <a:r>
              <a:rPr dirty="0"/>
              <a:t> pour faire </a:t>
            </a:r>
            <a:r>
              <a:rPr dirty="0" err="1"/>
              <a:t>émerger</a:t>
            </a:r>
            <a:r>
              <a:rPr dirty="0"/>
              <a:t> un </a:t>
            </a:r>
            <a:r>
              <a:rPr dirty="0" err="1"/>
              <a:t>projet</a:t>
            </a:r>
            <a:r>
              <a:rPr dirty="0"/>
              <a:t> </a:t>
            </a:r>
            <a:r>
              <a:rPr dirty="0" err="1"/>
              <a:t>réaliste</a:t>
            </a:r>
            <a:r>
              <a:rPr dirty="0"/>
              <a:t>.”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2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40080" y="411480"/>
            <a:ext cx="530352" cy="530352"/>
          </a:xfrm>
          <a:prstGeom prst="ellipse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  <a:latin typeface="Aptos Display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8448" y="393192"/>
            <a:ext cx="5486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6143A"/>
                </a:solidFill>
                <a:latin typeface="Aptos Display"/>
              </a:defRPr>
            </a:pPr>
            <a:r>
              <a:t>PHASE 1 — Préliminaire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325880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6143A"/>
                </a:solidFill>
                <a:latin typeface="Aptos Display"/>
              </a:defRPr>
            </a:pPr>
            <a:r>
              <a:t>Le but : partir du vrai besoin, pas d’un questionnaire standard.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1920240"/>
            <a:ext cx="3383280" cy="3383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1920240"/>
            <a:ext cx="73152" cy="338328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86968" y="2066544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1. Clarifier la demande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542032"/>
            <a:ext cx="2999232" cy="26334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Pourquoi faites-vous un bilan maintenant ?</a:t>
            </a:r>
            <a:br/>
            <a:br/>
            <a:r>
              <a:t>• besoin de changement</a:t>
            </a:r>
            <a:br/>
            <a:r>
              <a:t>• envie d’évolution</a:t>
            </a:r>
            <a:br/>
            <a:r>
              <a:t>• perte de sens</a:t>
            </a:r>
            <a:br/>
            <a:r>
              <a:t>• projet de reconversion</a:t>
            </a:r>
            <a:br/>
            <a:r>
              <a:t>• besoin de prendre du recul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07408" y="1920240"/>
            <a:ext cx="3383280" cy="3383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407408" y="1920240"/>
            <a:ext cx="73152" cy="338328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08576" y="2066544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2. Définir l’objectif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08576" y="2542032"/>
            <a:ext cx="2999232" cy="26334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À la fin, que voulez-vous avoir clarifié ?</a:t>
            </a:r>
            <a:br/>
            <a:br/>
            <a:r>
              <a:t>• métier cible</a:t>
            </a:r>
            <a:br/>
            <a:r>
              <a:t>• pistes d’évolution</a:t>
            </a:r>
            <a:br/>
            <a:r>
              <a:t>• compétences à valoriser</a:t>
            </a:r>
            <a:br/>
            <a:r>
              <a:t>• formation à envisager</a:t>
            </a:r>
            <a:br/>
            <a:r>
              <a:t>• décision à prendre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9016" y="1920240"/>
            <a:ext cx="3383280" cy="3383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129016" y="1920240"/>
            <a:ext cx="73152" cy="338328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30184" y="2066544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3. Cadrer le bilan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0184" y="2542032"/>
            <a:ext cx="2999232" cy="26334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Le prestataire explique :</a:t>
            </a:r>
            <a:br/>
            <a:br/>
            <a:r>
              <a:t>• déroulement</a:t>
            </a:r>
            <a:br/>
            <a:r>
              <a:t>• méthodes et outils</a:t>
            </a:r>
            <a:br/>
            <a:r>
              <a:t>• durée / rythme</a:t>
            </a:r>
            <a:br/>
            <a:r>
              <a:t>• confidentialité</a:t>
            </a:r>
            <a:br/>
            <a:r>
              <a:t>• modalités de restitution</a:t>
            </a:r>
            <a:br/>
            <a:r>
              <a:t>• conditions de suivi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3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Phase 1 — Ce qui doit se passer concrètement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Le premier entretien sert aussi à vérifier que le prestataire et la démarche vous conviennent.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1783080"/>
            <a:ext cx="6720840" cy="420624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82832"/>
                </a:solidFill>
                <a:latin typeface="Aptos"/>
              </a:defRPr>
            </a:pPr>
            <a:r>
              <a:t>Le bénéficiaire est acteur de la démarche : le bilan ne se fait pas « à sa place ».</a:t>
            </a:r>
          </a:p>
          <a:p>
            <a:pPr>
              <a:spcAft>
                <a:spcPts val="900"/>
              </a:spcAft>
              <a:defRPr sz="1700">
                <a:solidFill>
                  <a:srgbClr val="282832"/>
                </a:solidFill>
                <a:latin typeface="Aptos"/>
              </a:defRPr>
            </a:pPr>
            <a:r>
              <a:t>Le besoin est analysé avec précision : situation actuelle, attentes, contraintes et échéances.</a:t>
            </a:r>
          </a:p>
          <a:p>
            <a:pPr>
              <a:spcAft>
                <a:spcPts val="900"/>
              </a:spcAft>
              <a:defRPr sz="1700">
                <a:solidFill>
                  <a:srgbClr val="282832"/>
                </a:solidFill>
                <a:latin typeface="Aptos"/>
              </a:defRPr>
            </a:pPr>
            <a:r>
              <a:t>Le format le plus adapté est défini avec le bénéficiaire.</a:t>
            </a:r>
          </a:p>
          <a:p>
            <a:pPr>
              <a:spcAft>
                <a:spcPts val="900"/>
              </a:spcAft>
              <a:defRPr sz="1700">
                <a:solidFill>
                  <a:srgbClr val="282832"/>
                </a:solidFill>
                <a:latin typeface="Aptos"/>
              </a:defRPr>
            </a:pPr>
            <a:r>
              <a:t>Les méthodes et techniques utilisées sont présentées avant d’aller plus loin.</a:t>
            </a:r>
          </a:p>
          <a:p>
            <a:pPr>
              <a:spcAft>
                <a:spcPts val="900"/>
              </a:spcAft>
              <a:defRPr sz="1700">
                <a:solidFill>
                  <a:srgbClr val="282832"/>
                </a:solidFill>
                <a:latin typeface="Aptos"/>
              </a:defRPr>
            </a:pPr>
            <a:r>
              <a:t>Les modalités pratiques sont clarifiées : fréquence des rendez-vous, travail personnel, échanges à distance ou en présentiel.</a:t>
            </a:r>
          </a:p>
          <a:p>
            <a:pPr>
              <a:spcAft>
                <a:spcPts val="900"/>
              </a:spcAft>
              <a:defRPr sz="1700">
                <a:solidFill>
                  <a:srgbClr val="282832"/>
                </a:solidFill>
                <a:latin typeface="Aptos"/>
              </a:defRPr>
            </a:pPr>
            <a:r>
              <a:t>Les règles de confidentialité sont expliquées.</a:t>
            </a:r>
          </a:p>
          <a:p>
            <a:pPr>
              <a:spcAft>
                <a:spcPts val="900"/>
              </a:spcAft>
              <a:defRPr sz="1700">
                <a:solidFill>
                  <a:srgbClr val="282832"/>
                </a:solidFill>
                <a:latin typeface="Aptos"/>
              </a:defRPr>
            </a:pPr>
            <a:r>
              <a:t>Le bénéficiaire peut poser ses questions avant de s’engager.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18120" y="1828800"/>
            <a:ext cx="3474720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1828800"/>
            <a:ext cx="73152" cy="196596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19288" y="1975104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143A"/>
                </a:solidFill>
                <a:latin typeface="Aptos Display"/>
              </a:defRPr>
            </a:pPr>
            <a:r>
              <a:t>Question à poser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19288" y="2450592"/>
            <a:ext cx="3090672" cy="12161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>
                <a:solidFill>
                  <a:srgbClr val="282832"/>
                </a:solidFill>
                <a:latin typeface="Aptos"/>
              </a:defRPr>
            </a:pPr>
            <a:r>
              <a:t>« Qu’est-ce que votre méthode va réellement m’aider à décider ou à construire ? »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18120" y="4005072"/>
            <a:ext cx="3474720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005072"/>
            <a:ext cx="73152" cy="1965960"/>
          </a:xfrm>
          <a:prstGeom prst="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19288" y="4151376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143A"/>
                </a:solidFill>
                <a:latin typeface="Aptos Display"/>
              </a:defRPr>
            </a:pPr>
            <a:r>
              <a:t>Point de vigilance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19288" y="4626864"/>
            <a:ext cx="3090672" cy="12161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Méfiez-vous d’un bilan présenté comme une succession de tests avec une réponse automatique à la fin.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4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Qui contacter avant de choisir 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Ne confondez pas les rôles : certains acteurs accompagnent, d’autres financent ou référencent.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94360" y="1737360"/>
            <a:ext cx="342900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4360" y="1737360"/>
            <a:ext cx="73152" cy="173736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5528" y="188366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143A"/>
                </a:solidFill>
                <a:latin typeface="Aptos Display"/>
              </a:defRPr>
            </a:pPr>
            <a:r>
              <a:t>Mon CEP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2359152"/>
            <a:ext cx="3044952" cy="9875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50">
                <a:solidFill>
                  <a:srgbClr val="282832"/>
                </a:solidFill>
                <a:latin typeface="Aptos"/>
              </a:defRPr>
            </a:pPr>
            <a:r>
              <a:t>Conseil en évolution professionnelle : gratuit, personnalisé, confidentiel et neutre. Idéal pour clarifier le projet avant de mobiliser un dispositif.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072384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u="sng">
                <a:solidFill>
                  <a:srgbClr val="2EC4B6"/>
                </a:solidFill>
                <a:latin typeface="Aptos"/>
                <a:hlinkClick r:id="rId2"/>
              </a:rPr>
              <a:t>Accéder au site ↗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1737360"/>
            <a:ext cx="342900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434840" y="1737360"/>
            <a:ext cx="73152" cy="173736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636008" y="188366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143A"/>
                </a:solidFill>
                <a:latin typeface="Aptos Display"/>
              </a:defRPr>
            </a:pPr>
            <a:r>
              <a:t>Mon Compte Formation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36008" y="2359152"/>
            <a:ext cx="3044952" cy="9875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50">
                <a:solidFill>
                  <a:srgbClr val="282832"/>
                </a:solidFill>
                <a:latin typeface="Aptos"/>
              </a:defRPr>
            </a:pPr>
            <a:r>
              <a:t>Pour rechercher une offre de bilan éligible au CPF, consulter ses droits et vérifier les conditions d’achat.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63440" y="3072384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u="sng">
                <a:solidFill>
                  <a:srgbClr val="7A3FF2"/>
                </a:solidFill>
                <a:latin typeface="Aptos"/>
                <a:hlinkClick r:id="rId3"/>
              </a:rPr>
              <a:t>Accéder au site ↗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75320" y="1737360"/>
            <a:ext cx="342900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275320" y="1737360"/>
            <a:ext cx="73152" cy="173736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76488" y="188366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143A"/>
                </a:solidFill>
                <a:latin typeface="Aptos Display"/>
              </a:defRPr>
            </a:pPr>
            <a:r>
              <a:t>Service-Public.fr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76488" y="2359152"/>
            <a:ext cx="3044952" cy="9875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50">
                <a:solidFill>
                  <a:srgbClr val="282832"/>
                </a:solidFill>
                <a:latin typeface="Aptos"/>
              </a:defRPr>
            </a:pPr>
            <a:r>
              <a:t>Pour vérifier les règles générales selon votre statut et les modalités d’un bilan de compétences.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20" y="3072384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u="sng">
                <a:solidFill>
                  <a:srgbClr val="F15BB5"/>
                </a:solidFill>
                <a:latin typeface="Aptos"/>
                <a:hlinkClick r:id="rId4"/>
              </a:rPr>
              <a:t>Accéder au site ↗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94360" y="3794760"/>
            <a:ext cx="342900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94360" y="3794760"/>
            <a:ext cx="73152" cy="1737360"/>
          </a:xfrm>
          <a:prstGeom prst="rect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95528" y="394106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143A"/>
                </a:solidFill>
                <a:latin typeface="Aptos Display"/>
              </a:defRPr>
            </a:pPr>
            <a:r>
              <a:t>France Compétences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5528" y="4416552"/>
            <a:ext cx="3044952" cy="9875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50">
                <a:solidFill>
                  <a:srgbClr val="282832"/>
                </a:solidFill>
                <a:latin typeface="Aptos"/>
              </a:defRPr>
            </a:pPr>
            <a:r>
              <a:t>Instance nationale de gouvernance/régulation. Elle informe sur l’écosystème, mais ce n’est pas le guichet individuel pour réaliser un bilan.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60" y="5129783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u="sng">
                <a:solidFill>
                  <a:srgbClr val="FFC857"/>
                </a:solidFill>
                <a:latin typeface="Aptos"/>
                <a:hlinkClick r:id="rId5"/>
              </a:rPr>
              <a:t>Accéder au site ↗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34840" y="3794760"/>
            <a:ext cx="342900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4434840" y="3794760"/>
            <a:ext cx="73152" cy="1737360"/>
          </a:xfrm>
          <a:prstGeom prst="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636008" y="394106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143A"/>
                </a:solidFill>
                <a:latin typeface="Aptos Display"/>
              </a:defRPr>
            </a:pPr>
            <a:r>
              <a:t>France Travail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36008" y="4416552"/>
            <a:ext cx="3044952" cy="9875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50">
                <a:solidFill>
                  <a:srgbClr val="282832"/>
                </a:solidFill>
                <a:latin typeface="Aptos"/>
              </a:defRPr>
            </a:pPr>
            <a:r>
              <a:t>À privilégier si vous êtes demandeur d’emploi : votre conseiller peut vous orienter et examiner les solutions mobilisables.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63440" y="5129783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u="sng">
                <a:solidFill>
                  <a:srgbClr val="FF6B6B"/>
                </a:solidFill>
                <a:latin typeface="Aptos"/>
                <a:hlinkClick r:id="rId6"/>
              </a:rPr>
              <a:t>Accéder au site ↗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275320" y="3794760"/>
            <a:ext cx="342900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8275320" y="3794760"/>
            <a:ext cx="73152" cy="173736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476488" y="394106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143A"/>
                </a:solidFill>
                <a:latin typeface="Aptos Display"/>
              </a:defRPr>
            </a:pPr>
            <a:r>
              <a:t>APEC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76488" y="4416552"/>
            <a:ext cx="3044952" cy="9875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50">
                <a:solidFill>
                  <a:srgbClr val="282832"/>
                </a:solidFill>
                <a:latin typeface="Aptos"/>
              </a:defRPr>
            </a:pPr>
            <a:r>
              <a:t>Pour les cadres en activité ou en recherche d’emploi, l’APEC fait partie des opérateurs du CEP.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03920" y="5129783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u="sng">
                <a:solidFill>
                  <a:srgbClr val="2EC4B6"/>
                </a:solidFill>
                <a:latin typeface="Aptos"/>
                <a:hlinkClick r:id="rId7"/>
              </a:rPr>
              <a:t>Accéder au site ↗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5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40080" y="411480"/>
            <a:ext cx="530352" cy="530352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  <a:latin typeface="Aptos Display"/>
              </a:defRPr>
            </a:pPr>
            <a: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8448" y="393192"/>
            <a:ext cx="5486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6143A"/>
                </a:solidFill>
                <a:latin typeface="Aptos Display"/>
              </a:defRPr>
            </a:pPr>
            <a:r>
              <a:t>PHASE 2 — Investigation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325880"/>
            <a:ext cx="107899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6143A"/>
                </a:solidFill>
                <a:latin typeface="Aptos Display"/>
              </a:defRPr>
            </a:pPr>
            <a:r>
              <a:t>C’est le cœur du bilan : explorer pour comprendre, puis confronter.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057400"/>
            <a:ext cx="507492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2057400"/>
            <a:ext cx="73152" cy="150876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86968" y="2203704"/>
            <a:ext cx="47091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PARCOURS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679192"/>
            <a:ext cx="4690872" cy="7589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Faire émerger les expériences, réalisations, responsabilités et apprentissages.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2057400"/>
            <a:ext cx="507492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172200" y="2057400"/>
            <a:ext cx="73152" cy="150876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73368" y="2203704"/>
            <a:ext cx="47091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COMPÉTENCES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2679192"/>
            <a:ext cx="4690872" cy="7589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Identifier ce que vous savez faire, dans quelles situations et avec quel niveau d’autonomie.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886200"/>
            <a:ext cx="507492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85800" y="3886200"/>
            <a:ext cx="73152" cy="150876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86968" y="4032504"/>
            <a:ext cx="47091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MOTIVATIONS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6968" y="4507992"/>
            <a:ext cx="4690872" cy="7589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Explorer ce qui vous donne de l’énergie, ce qui vous freine et ce qui compte vraiment.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72200" y="3886200"/>
            <a:ext cx="507492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172200" y="3886200"/>
            <a:ext cx="73152" cy="1508760"/>
          </a:xfrm>
          <a:prstGeom prst="rect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73368" y="4032504"/>
            <a:ext cx="47091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PROJET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73368" y="4507992"/>
            <a:ext cx="4690872" cy="7589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Construire une ou plusieurs pistes et vérifier leur cohérence avec la réalité.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58952" y="5541264"/>
            <a:ext cx="1037844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2308332" y="5696009"/>
            <a:ext cx="690477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16143A"/>
                </a:solidFill>
                <a:latin typeface="Aptos"/>
              </a:defRPr>
            </a:pPr>
            <a:r>
              <a:rPr dirty="0"/>
              <a:t>“</a:t>
            </a:r>
            <a:r>
              <a:rPr dirty="0" err="1"/>
              <a:t>L’objectif</a:t>
            </a:r>
            <a:r>
              <a:rPr dirty="0"/>
              <a:t> </a:t>
            </a:r>
            <a:r>
              <a:rPr dirty="0" err="1"/>
              <a:t>n’est</a:t>
            </a:r>
            <a:r>
              <a:rPr dirty="0"/>
              <a:t> pas de </a:t>
            </a:r>
            <a:r>
              <a:rPr dirty="0" err="1"/>
              <a:t>trouver</a:t>
            </a:r>
            <a:r>
              <a:rPr dirty="0"/>
              <a:t> un métier « parfait »,</a:t>
            </a:r>
            <a:endParaRPr lang="fr-FR" dirty="0"/>
          </a:p>
          <a:p>
            <a:pPr>
              <a:defRPr sz="1600" i="1">
                <a:solidFill>
                  <a:srgbClr val="16143A"/>
                </a:solidFill>
                <a:latin typeface="Aptos"/>
              </a:defRPr>
            </a:pPr>
            <a:r>
              <a:rPr dirty="0"/>
              <a:t> </a:t>
            </a:r>
            <a:r>
              <a:rPr dirty="0" err="1"/>
              <a:t>mais</a:t>
            </a:r>
            <a:r>
              <a:rPr dirty="0"/>
              <a:t> de faire </a:t>
            </a:r>
            <a:r>
              <a:rPr dirty="0" err="1"/>
              <a:t>émerger</a:t>
            </a:r>
            <a:r>
              <a:rPr dirty="0"/>
              <a:t> des options </a:t>
            </a:r>
            <a:r>
              <a:rPr dirty="0" err="1"/>
              <a:t>suffisamment</a:t>
            </a:r>
            <a:r>
              <a:rPr dirty="0"/>
              <a:t> </a:t>
            </a:r>
            <a:r>
              <a:rPr dirty="0" err="1"/>
              <a:t>solides</a:t>
            </a:r>
            <a:r>
              <a:rPr dirty="0"/>
              <a:t> pour </a:t>
            </a:r>
            <a:r>
              <a:rPr dirty="0" err="1"/>
              <a:t>être</a:t>
            </a:r>
            <a:r>
              <a:rPr dirty="0"/>
              <a:t> </a:t>
            </a:r>
            <a:r>
              <a:rPr dirty="0" err="1"/>
              <a:t>vérifiées</a:t>
            </a:r>
            <a:r>
              <a:rPr dirty="0"/>
              <a:t>.”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6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Phase 2 — Cartographier son parcours et ses compétences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Le passé professionnel devient une matière à analyser, pas seulement une liste de lignes sur un CV.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40080" y="1783080"/>
            <a:ext cx="342900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73152" cy="388620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192938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1 • Reconstituer le parcours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7" y="2404872"/>
            <a:ext cx="3044952" cy="313639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Postes, missions, responsabilités, changements, réussites, difficultés, formations, projets.</a:t>
            </a:r>
            <a:br/>
            <a:br/>
            <a:r>
              <a:t>Question clé :</a:t>
            </a:r>
            <a:br/>
            <a:r>
              <a:t>« Dans quelles situations ai-je réellement créé de la valeur ? »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1783080"/>
            <a:ext cx="342900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89120" y="1783080"/>
            <a:ext cx="73152" cy="388620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136017" y="1929384"/>
            <a:ext cx="189474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rPr dirty="0"/>
              <a:t>2 • Faire </a:t>
            </a:r>
            <a:r>
              <a:rPr dirty="0" err="1"/>
              <a:t>émerger</a:t>
            </a:r>
            <a:r>
              <a:rPr dirty="0"/>
              <a:t> </a:t>
            </a:r>
            <a:endParaRPr lang="fr-FR" dirty="0"/>
          </a:p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rPr dirty="0"/>
              <a:t>les </a:t>
            </a:r>
            <a:r>
              <a:rPr dirty="0" err="1"/>
              <a:t>compétences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4617720" y="2843784"/>
            <a:ext cx="3044952" cy="313639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rPr dirty="0"/>
              <a:t>• techniques</a:t>
            </a:r>
            <a:br>
              <a:rPr dirty="0"/>
            </a:br>
            <a:r>
              <a:rPr dirty="0"/>
              <a:t>• </a:t>
            </a:r>
            <a:r>
              <a:rPr dirty="0" err="1"/>
              <a:t>organisationnelles</a:t>
            </a:r>
            <a:br>
              <a:rPr dirty="0"/>
            </a:br>
            <a:r>
              <a:rPr dirty="0"/>
              <a:t>• </a:t>
            </a:r>
            <a:r>
              <a:rPr dirty="0" err="1"/>
              <a:t>relationnelles</a:t>
            </a:r>
            <a:br>
              <a:rPr dirty="0"/>
            </a:br>
            <a:r>
              <a:rPr dirty="0"/>
              <a:t>• </a:t>
            </a:r>
            <a:r>
              <a:rPr dirty="0" err="1"/>
              <a:t>managériales</a:t>
            </a:r>
            <a:br>
              <a:rPr dirty="0"/>
            </a:br>
            <a:r>
              <a:rPr dirty="0"/>
              <a:t>• numériques</a:t>
            </a:r>
            <a:br>
              <a:rPr dirty="0"/>
            </a:br>
            <a:r>
              <a:rPr dirty="0"/>
              <a:t>• </a:t>
            </a:r>
            <a:r>
              <a:rPr dirty="0" err="1"/>
              <a:t>transversales</a:t>
            </a:r>
            <a:br>
              <a:rPr dirty="0"/>
            </a:br>
            <a:br>
              <a:rPr dirty="0"/>
            </a:br>
            <a:r>
              <a:rPr dirty="0" err="1"/>
              <a:t>Puis</a:t>
            </a:r>
            <a:r>
              <a:rPr dirty="0"/>
              <a:t> </a:t>
            </a:r>
            <a:r>
              <a:rPr dirty="0" err="1"/>
              <a:t>distinguer</a:t>
            </a:r>
            <a:r>
              <a:rPr dirty="0"/>
              <a:t> savoir / savoir-faire / savoir-</a:t>
            </a:r>
            <a:r>
              <a:rPr dirty="0" err="1"/>
              <a:t>être</a:t>
            </a:r>
            <a:r>
              <a:rPr dirty="0"/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783080"/>
            <a:ext cx="342900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9" name="Rectangle 18"/>
          <p:cNvSpPr/>
          <p:nvPr/>
        </p:nvSpPr>
        <p:spPr>
          <a:xfrm>
            <a:off x="8138160" y="1783080"/>
            <a:ext cx="73152" cy="388620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0" name="TextBox 19"/>
          <p:cNvSpPr txBox="1"/>
          <p:nvPr/>
        </p:nvSpPr>
        <p:spPr>
          <a:xfrm>
            <a:off x="8339328" y="192938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rPr dirty="0"/>
              <a:t>3 • </a:t>
            </a:r>
            <a:r>
              <a:rPr dirty="0" err="1"/>
              <a:t>Apporter</a:t>
            </a:r>
            <a:r>
              <a:rPr dirty="0"/>
              <a:t> des </a:t>
            </a:r>
            <a:r>
              <a:rPr dirty="0" err="1"/>
              <a:t>preuves</a:t>
            </a:r>
            <a:endParaRPr dirty="0"/>
          </a:p>
        </p:txBody>
      </p:sp>
      <p:sp>
        <p:nvSpPr>
          <p:cNvPr id="21" name="TextBox 20"/>
          <p:cNvSpPr txBox="1"/>
          <p:nvPr/>
        </p:nvSpPr>
        <p:spPr>
          <a:xfrm>
            <a:off x="8339328" y="2404872"/>
            <a:ext cx="3044952" cy="313639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rPr dirty="0"/>
              <a:t>Une </a:t>
            </a:r>
            <a:r>
              <a:rPr dirty="0" err="1"/>
              <a:t>compétence</a:t>
            </a:r>
            <a:r>
              <a:rPr dirty="0"/>
              <a:t> est plus </a:t>
            </a:r>
            <a:r>
              <a:rPr dirty="0" err="1"/>
              <a:t>convaincante</a:t>
            </a:r>
            <a:r>
              <a:rPr dirty="0"/>
              <a:t> </a:t>
            </a:r>
            <a:r>
              <a:rPr dirty="0" err="1"/>
              <a:t>quand</a:t>
            </a:r>
            <a:r>
              <a:rPr dirty="0"/>
              <a:t> </a:t>
            </a:r>
            <a:r>
              <a:rPr dirty="0" err="1"/>
              <a:t>elle</a:t>
            </a:r>
            <a:r>
              <a:rPr dirty="0"/>
              <a:t> est </a:t>
            </a:r>
            <a:r>
              <a:rPr dirty="0" err="1"/>
              <a:t>reliée</a:t>
            </a:r>
            <a:r>
              <a:rPr dirty="0"/>
              <a:t> à </a:t>
            </a:r>
            <a:r>
              <a:rPr dirty="0" err="1"/>
              <a:t>une</a:t>
            </a:r>
            <a:r>
              <a:rPr dirty="0"/>
              <a:t> situation </a:t>
            </a:r>
            <a:r>
              <a:rPr dirty="0" err="1"/>
              <a:t>réelle</a:t>
            </a:r>
            <a:r>
              <a:rPr dirty="0"/>
              <a:t> :</a:t>
            </a:r>
            <a:br>
              <a:rPr dirty="0"/>
            </a:br>
            <a:br>
              <a:rPr dirty="0"/>
            </a:br>
            <a:r>
              <a:rPr dirty="0" err="1"/>
              <a:t>Contexte</a:t>
            </a:r>
            <a:r>
              <a:rPr dirty="0"/>
              <a:t> → action → </a:t>
            </a:r>
            <a:r>
              <a:rPr dirty="0" err="1"/>
              <a:t>résultat</a:t>
            </a:r>
            <a:r>
              <a:rPr dirty="0"/>
              <a:t> → </a:t>
            </a:r>
            <a:r>
              <a:rPr dirty="0" err="1"/>
              <a:t>apprentissage</a:t>
            </a:r>
            <a:r>
              <a:rPr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7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Phase 2 — Motivations, intérêts, valeurs et contraintes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Un projet professionnel réaliste doit être compatible avec la personne et avec sa situation.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31520" y="1783080"/>
            <a:ext cx="507492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31520" y="1783080"/>
            <a:ext cx="73152" cy="416052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32688" y="1929384"/>
            <a:ext cx="47091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6143A"/>
                </a:solidFill>
                <a:latin typeface="Aptos Display"/>
              </a:defRPr>
            </a:pPr>
            <a:r>
              <a:t>Explorer l’intérieur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" y="2404872"/>
            <a:ext cx="4690872" cy="34107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• Ce qui me motive</a:t>
            </a:r>
            <a:br/>
            <a:r>
              <a:t>• Ce qui me donne de l’énergie</a:t>
            </a:r>
            <a:br/>
            <a:r>
              <a:t>• Ce que je veux apprendre</a:t>
            </a:r>
            <a:br/>
            <a:r>
              <a:t>• Les environnements dans lesquels je me sens bien</a:t>
            </a:r>
            <a:br/>
            <a:r>
              <a:t>• Mes valeurs professionnelles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1783080"/>
            <a:ext cx="507492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355080" y="1783080"/>
            <a:ext cx="73152" cy="4160520"/>
          </a:xfrm>
          <a:prstGeom prst="rect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56248" y="1929384"/>
            <a:ext cx="47091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6143A"/>
                </a:solidFill>
                <a:latin typeface="Aptos Display"/>
              </a:defRPr>
            </a:pPr>
            <a:r>
              <a:t>Regarder la réalité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56248" y="2404872"/>
            <a:ext cx="4690872" cy="34107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• Horaires / mobilité</a:t>
            </a:r>
            <a:br/>
            <a:r>
              <a:t>• Rémunération</a:t>
            </a:r>
            <a:br/>
            <a:r>
              <a:t>• Équilibre vie pro / vie perso</a:t>
            </a:r>
            <a:br/>
            <a:r>
              <a:t>• Contraintes familiales ou géographiques</a:t>
            </a:r>
            <a:br/>
            <a:r>
              <a:t>• Tolérance au risque / changement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680" y="6080760"/>
            <a:ext cx="10378440" cy="384048"/>
          </a:xfrm>
          <a:prstGeom prst="roundRect">
            <a:avLst/>
          </a:prstGeom>
          <a:solidFill>
            <a:srgbClr val="FFFFFF"/>
          </a:solidFill>
          <a:ln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97280" y="6190488"/>
            <a:ext cx="99212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16143A"/>
                </a:solidFill>
                <a:latin typeface="Aptos"/>
              </a:defRPr>
            </a:pPr>
            <a:r>
              <a:t>“Une piste peut être intéressante sur le papier et pourtant ne pas être soutenable dans la vie réelle.”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8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Phase 2 — Tester la faisabilité des pistes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Le bilan ne s’arrête pas à « j’aimerais faire ce métier » : il faut confronter l’idée au réel.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94360" y="1783080"/>
            <a:ext cx="256032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4360" y="1783080"/>
            <a:ext cx="73152" cy="416052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5528" y="1929384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143A"/>
                </a:solidFill>
                <a:latin typeface="Aptos Display"/>
              </a:defRPr>
            </a:pPr>
            <a:r>
              <a:t>1. Métier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2404872"/>
            <a:ext cx="2176272" cy="34107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>
                <a:solidFill>
                  <a:srgbClr val="282832"/>
                </a:solidFill>
                <a:latin typeface="Aptos"/>
              </a:defRPr>
            </a:pPr>
            <a:r>
              <a:t>Missions réelles</a:t>
            </a:r>
            <a:br/>
            <a:r>
              <a:t>Compétences demandées</a:t>
            </a:r>
            <a:br/>
            <a:r>
              <a:t>Environnement</a:t>
            </a:r>
            <a:br/>
            <a:r>
              <a:t>Évolutions possibles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37560" y="1783080"/>
            <a:ext cx="256032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337560" y="1783080"/>
            <a:ext cx="73152" cy="416052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538728" y="1929384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143A"/>
                </a:solidFill>
                <a:latin typeface="Aptos Display"/>
              </a:defRPr>
            </a:pPr>
            <a:r>
              <a:t>2. Marché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38728" y="2404872"/>
            <a:ext cx="2176272" cy="34107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>
                <a:solidFill>
                  <a:srgbClr val="282832"/>
                </a:solidFill>
                <a:latin typeface="Aptos"/>
              </a:defRPr>
            </a:pPr>
            <a:r>
              <a:t>Offres d’emploi</a:t>
            </a:r>
            <a:br/>
            <a:r>
              <a:t>Secteurs</a:t>
            </a:r>
            <a:br/>
            <a:r>
              <a:t>Territoires</a:t>
            </a:r>
            <a:br/>
            <a:r>
              <a:t>Tendances de recrutement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80760" y="1783080"/>
            <a:ext cx="256032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080760" y="1783080"/>
            <a:ext cx="73152" cy="416052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281928" y="1929384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143A"/>
                </a:solidFill>
                <a:latin typeface="Aptos Display"/>
              </a:defRPr>
            </a:pPr>
            <a:r>
              <a:t>3. Écart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81928" y="2404872"/>
            <a:ext cx="2176272" cy="34107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>
                <a:solidFill>
                  <a:srgbClr val="282832"/>
                </a:solidFill>
                <a:latin typeface="Aptos"/>
              </a:defRPr>
            </a:pPr>
            <a:r>
              <a:t>Compétences déjà acquises</a:t>
            </a:r>
            <a:br/>
            <a:r>
              <a:t>Compétences à renforcer</a:t>
            </a:r>
            <a:br/>
            <a:r>
              <a:t>Formation éventuelle</a:t>
            </a:r>
            <a:br/>
            <a:r>
              <a:t>Expérience à acquérir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23960" y="1783080"/>
            <a:ext cx="256032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823960" y="1783080"/>
            <a:ext cx="73152" cy="4160520"/>
          </a:xfrm>
          <a:prstGeom prst="rect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025128" y="1929384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143A"/>
                </a:solidFill>
                <a:latin typeface="Aptos Display"/>
              </a:defRPr>
            </a:pPr>
            <a:r>
              <a:t>4. Vérification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25128" y="2404872"/>
            <a:ext cx="2176272" cy="34107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>
                <a:solidFill>
                  <a:srgbClr val="282832"/>
                </a:solidFill>
                <a:latin typeface="Aptos"/>
              </a:defRPr>
            </a:pPr>
            <a:r>
              <a:t>Échanges métier</a:t>
            </a:r>
            <a:br/>
            <a:r>
              <a:t>Enquêtes terrain</a:t>
            </a:r>
            <a:br/>
            <a:r>
              <a:t>Immersion si possible</a:t>
            </a:r>
            <a:br/>
            <a:r>
              <a:t>Réseau professionnel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68680" y="6080760"/>
            <a:ext cx="10378440" cy="384048"/>
          </a:xfrm>
          <a:prstGeom prst="roundRect">
            <a:avLst/>
          </a:prstGeom>
          <a:solidFill>
            <a:srgbClr val="FFFFFF"/>
          </a:solidFill>
          <a:ln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97280" y="6190488"/>
            <a:ext cx="99212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16143A"/>
                </a:solidFill>
                <a:latin typeface="Aptos"/>
              </a:defRPr>
            </a:pPr>
            <a:r>
              <a:t>“Une bonne piste est une hypothèse qui a résisté à la confrontation avec le réel.”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9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Tests, questionnaires et outils : utiles, mais pas magiques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Ils peuvent éclairer une réflexion. Ils ne doivent pas décider à votre place.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85800" y="1783080"/>
            <a:ext cx="507492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1783080"/>
            <a:ext cx="73152" cy="416052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86968" y="1929384"/>
            <a:ext cx="47091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Ce qu’un outil peut apporter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404872"/>
            <a:ext cx="4690872" cy="34107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• un vocabulaire pour parler de soi</a:t>
            </a:r>
            <a:br/>
            <a:r>
              <a:t>• des hypothèses à explorer</a:t>
            </a:r>
            <a:br/>
            <a:r>
              <a:t>• un angle de discussion avec le consultant</a:t>
            </a:r>
            <a:br/>
            <a:r>
              <a:t>• des éléments de comparaison entre pistes</a:t>
            </a:r>
            <a:br/>
            <a:r>
              <a:t>• une prise de recul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783080"/>
            <a:ext cx="507492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17920" y="1783080"/>
            <a:ext cx="73152" cy="4160520"/>
          </a:xfrm>
          <a:prstGeom prst="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19088" y="1929384"/>
            <a:ext cx="47091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Ce qu’il ne doit pas faire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9088" y="2404872"/>
            <a:ext cx="4690872" cy="34107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• vous enfermer dans une « couleur » ou un profil</a:t>
            </a:r>
            <a:br/>
            <a:r>
              <a:t>• annoncer un métier unique</a:t>
            </a:r>
            <a:br/>
            <a:r>
              <a:t>• remplacer l’analyse du parcours</a:t>
            </a:r>
            <a:br/>
            <a:r>
              <a:t>• ignorer vos contraintes</a:t>
            </a:r>
            <a:br/>
            <a:r>
              <a:t>• transformer un résultat de test en verdict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680" y="6080760"/>
            <a:ext cx="10378440" cy="384048"/>
          </a:xfrm>
          <a:prstGeom prst="roundRect">
            <a:avLst/>
          </a:prstGeom>
          <a:solidFill>
            <a:srgbClr val="FFFFFF"/>
          </a:solidFill>
          <a:ln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97280" y="6190488"/>
            <a:ext cx="9921240" cy="155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16143A"/>
                </a:solidFill>
                <a:latin typeface="Aptos"/>
              </a:defRPr>
            </a:pPr>
            <a:r>
              <a:t>“Le test est un support de réflexion. Le projet reste votre décision.”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10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40080" y="411480"/>
            <a:ext cx="530352" cy="530352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  <a:latin typeface="Aptos Display"/>
              </a:defRPr>
            </a:pPr>
            <a: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8448" y="393192"/>
            <a:ext cx="5486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6143A"/>
                </a:solidFill>
                <a:latin typeface="Aptos Display"/>
              </a:defRPr>
            </a:pPr>
            <a:r>
              <a:t>PHASE 3 — Conclusions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325880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6143A"/>
                </a:solidFill>
                <a:latin typeface="Aptos Display"/>
              </a:defRPr>
            </a:pPr>
            <a:r>
              <a:t>Passer de la compréhension à une feuille de route.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057400"/>
            <a:ext cx="507492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2057400"/>
            <a:ext cx="73152" cy="150876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86968" y="2203704"/>
            <a:ext cx="47091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S’APPROPRIER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679192"/>
            <a:ext cx="4690872" cy="7589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Comprendre les résultats détaillés de l’investigation et ce qu’ils disent de vos forces et possibilités.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2057400"/>
            <a:ext cx="507492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172200" y="2057400"/>
            <a:ext cx="73152" cy="150876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73368" y="2203704"/>
            <a:ext cx="47091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DÉCIDER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2679192"/>
            <a:ext cx="4690872" cy="7589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Choisir une piste principale et/ou des alternatives cohérentes.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886200"/>
            <a:ext cx="507492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85800" y="3886200"/>
            <a:ext cx="73152" cy="150876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86968" y="4032504"/>
            <a:ext cx="47091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SÉCURISER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6968" y="4507992"/>
            <a:ext cx="4690872" cy="7589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Identifier les conditions, ressources, obstacles et moyens nécessaires.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72200" y="3886200"/>
            <a:ext cx="507492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172200" y="3886200"/>
            <a:ext cx="73152" cy="1508760"/>
          </a:xfrm>
          <a:prstGeom prst="rect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73368" y="4032504"/>
            <a:ext cx="47091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PLANIFIER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73368" y="4507992"/>
            <a:ext cx="4690872" cy="7589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Définir les principales étapes et modalités de mise en œuvre.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68680" y="5806440"/>
            <a:ext cx="1037844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97280" y="5916168"/>
            <a:ext cx="9921240" cy="338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16143A"/>
                </a:solidFill>
                <a:latin typeface="Aptos"/>
              </a:defRPr>
            </a:pPr>
            <a:r>
              <a:t>“La conclusion n’est pas seulement « voici mon profil ». C’est : « voici ce que je vais faire ensuite, et pourquoi ».”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11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Phase 3 — Construire un projet qui tient debout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Le projet doit être relié aux compétences, aux réalités du marché et aux moyens disponibles.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40080" y="1783080"/>
            <a:ext cx="338328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73152" cy="164592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1929384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143A"/>
                </a:solidFill>
                <a:latin typeface="Aptos Display"/>
              </a:defRPr>
            </a:pPr>
            <a:r>
              <a:t>Objectif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7" y="2404872"/>
            <a:ext cx="2999232" cy="8961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50">
                <a:solidFill>
                  <a:srgbClr val="282832"/>
                </a:solidFill>
                <a:latin typeface="Aptos"/>
              </a:defRPr>
            </a:pPr>
            <a:r>
              <a:t>Quel changement concret 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1783080"/>
            <a:ext cx="338328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434840" y="1783080"/>
            <a:ext cx="73152" cy="164592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36008" y="1929384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143A"/>
                </a:solidFill>
                <a:latin typeface="Aptos Display"/>
              </a:defRPr>
            </a:pPr>
            <a:r>
              <a:t>Cible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36008" y="2404872"/>
            <a:ext cx="2999232" cy="8961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50">
                <a:solidFill>
                  <a:srgbClr val="282832"/>
                </a:solidFill>
                <a:latin typeface="Aptos"/>
              </a:defRPr>
            </a:pPr>
            <a:r>
              <a:t>Quel métier / quelle fonction / quel environnement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0" y="1783080"/>
            <a:ext cx="338328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29600" y="1783080"/>
            <a:ext cx="73152" cy="164592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430768" y="1929384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143A"/>
                </a:solidFill>
                <a:latin typeface="Aptos Display"/>
              </a:defRPr>
            </a:pPr>
            <a:r>
              <a:t>Écart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30768" y="2404872"/>
            <a:ext cx="2999232" cy="8961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50">
                <a:solidFill>
                  <a:srgbClr val="282832"/>
                </a:solidFill>
                <a:latin typeface="Aptos"/>
              </a:defRPr>
            </a:pPr>
            <a:r>
              <a:t>Qu’est-ce qui manque aujourd’hui 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3749039"/>
            <a:ext cx="338328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40080" y="3749039"/>
            <a:ext cx="73152" cy="1645920"/>
          </a:xfrm>
          <a:prstGeom prst="rect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41247" y="3895344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143A"/>
                </a:solidFill>
                <a:latin typeface="Aptos Display"/>
              </a:defRPr>
            </a:pPr>
            <a:r>
              <a:t>Moyens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7" y="4370831"/>
            <a:ext cx="2999232" cy="8961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50">
                <a:solidFill>
                  <a:srgbClr val="282832"/>
                </a:solidFill>
                <a:latin typeface="Aptos"/>
              </a:defRPr>
            </a:pPr>
            <a:r>
              <a:t>Formation, expérience, réseau, financement…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434840" y="3749039"/>
            <a:ext cx="338328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4434840" y="3749039"/>
            <a:ext cx="73152" cy="1645920"/>
          </a:xfrm>
          <a:prstGeom prst="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636008" y="3895344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143A"/>
                </a:solidFill>
                <a:latin typeface="Aptos Display"/>
              </a:defRPr>
            </a:pPr>
            <a:r>
              <a:t>Échéance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36008" y="4370831"/>
            <a:ext cx="2999232" cy="8961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50">
                <a:solidFill>
                  <a:srgbClr val="282832"/>
                </a:solidFill>
                <a:latin typeface="Aptos"/>
              </a:defRPr>
            </a:pPr>
            <a:r>
              <a:t>Quelles étapes et dans quel ordre 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29600" y="3749039"/>
            <a:ext cx="338328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8229600" y="3749039"/>
            <a:ext cx="73152" cy="164592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430768" y="3895344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143A"/>
                </a:solidFill>
                <a:latin typeface="Aptos Display"/>
              </a:defRPr>
            </a:pPr>
            <a:r>
              <a:t>Plan B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30768" y="4370831"/>
            <a:ext cx="2999232" cy="8961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50">
                <a:solidFill>
                  <a:srgbClr val="282832"/>
                </a:solidFill>
                <a:latin typeface="Aptos"/>
              </a:defRPr>
            </a:pPr>
            <a:r>
              <a:t>Quelle alternative si la piste principale bloque 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12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La synthèse finale : ce qu’il faut retrouver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La réglementation prévoit un document de synthèse remis au bénéficiaire à l’issue du bilan.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1737360"/>
            <a:ext cx="6583680" cy="438912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82832"/>
                </a:solidFill>
                <a:latin typeface="Aptos"/>
              </a:defRPr>
            </a:pPr>
            <a:r>
              <a:t>Les circonstances du bilan.</a:t>
            </a:r>
          </a:p>
          <a:p>
            <a:pPr>
              <a:spcAft>
                <a:spcPts val="800"/>
              </a:spcAft>
              <a:defRPr sz="1600">
                <a:solidFill>
                  <a:srgbClr val="282832"/>
                </a:solidFill>
                <a:latin typeface="Aptos"/>
              </a:defRPr>
            </a:pPr>
            <a:r>
              <a:t>Les compétences et aptitudes du bénéficiaire au regard des perspectives d’évolution envisagées.</a:t>
            </a:r>
          </a:p>
          <a:p>
            <a:pPr>
              <a:spcAft>
                <a:spcPts val="800"/>
              </a:spcAft>
              <a:defRPr sz="1600">
                <a:solidFill>
                  <a:srgbClr val="282832"/>
                </a:solidFill>
                <a:latin typeface="Aptos"/>
              </a:defRPr>
            </a:pPr>
            <a:r>
              <a:t>Le cas échéant, les éléments constitutifs du projet professionnel ou du projet de formation.</a:t>
            </a:r>
          </a:p>
          <a:p>
            <a:pPr>
              <a:spcAft>
                <a:spcPts val="800"/>
              </a:spcAft>
              <a:defRPr sz="1600">
                <a:solidFill>
                  <a:srgbClr val="282832"/>
                </a:solidFill>
                <a:latin typeface="Aptos"/>
              </a:defRPr>
            </a:pPr>
            <a:r>
              <a:t>Les principales étapes prévues pour réaliser le projet.</a:t>
            </a:r>
          </a:p>
          <a:p>
            <a:pPr>
              <a:spcAft>
                <a:spcPts val="800"/>
              </a:spcAft>
              <a:defRPr sz="1600">
                <a:solidFill>
                  <a:srgbClr val="282832"/>
                </a:solidFill>
                <a:latin typeface="Aptos"/>
              </a:defRPr>
            </a:pPr>
            <a:r>
              <a:t>Le bénéficiaire est destinataire des résultats détaillés et du document de synthèse.</a:t>
            </a:r>
          </a:p>
          <a:p>
            <a:pPr>
              <a:spcAft>
                <a:spcPts val="800"/>
              </a:spcAft>
              <a:defRPr sz="1600">
                <a:solidFill>
                  <a:srgbClr val="282832"/>
                </a:solidFill>
                <a:latin typeface="Aptos"/>
              </a:defRPr>
            </a:pPr>
            <a:r>
              <a:t>Les résultats détaillés et la synthèse ne peuvent être communiqués à des tiers qu’avec l’accord du bénéficiaire.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26679" y="1828800"/>
            <a:ext cx="3566160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726679" y="1828800"/>
            <a:ext cx="73152" cy="192024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927848" y="1975104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À retenir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27848" y="2450592"/>
            <a:ext cx="3182112" cy="11704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Le document final doit vous être utile pour passer à l’action, pas seulement pour « clôturer » le bilan.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26679" y="4023360"/>
            <a:ext cx="3566160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726679" y="4023360"/>
            <a:ext cx="73152" cy="192024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927848" y="4169664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Suivi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27848" y="4645152"/>
            <a:ext cx="3182112" cy="11704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La phase de conclusions peut prévoir la possibilité d’un entretien de suivi avec le prestataire.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13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Vos droits : consentement, confidentialité, propriété des résultats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Un bilan de compétences est une démarche personnelle encadrée par le Code du travail.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85800" y="1783080"/>
            <a:ext cx="3383280" cy="397763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1783080"/>
            <a:ext cx="73152" cy="3977639"/>
          </a:xfrm>
          <a:prstGeom prst="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77808" y="1929384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rPr dirty="0"/>
              <a:t>Vous </a:t>
            </a:r>
            <a:r>
              <a:rPr dirty="0" err="1"/>
              <a:t>devez</a:t>
            </a:r>
            <a:r>
              <a:rPr dirty="0"/>
              <a:t> </a:t>
            </a:r>
            <a:r>
              <a:rPr dirty="0" err="1"/>
              <a:t>consentir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886968" y="2404872"/>
            <a:ext cx="2999232" cy="32278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Le bilan ne peut pas être réalisé sans votre consentement. Le refus d’un salarié n’est pas une faute ni un motif de licenciement.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1783080"/>
            <a:ext cx="3383280" cy="397763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89120" y="1783080"/>
            <a:ext cx="73152" cy="3977639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11607" y="1929384"/>
            <a:ext cx="211885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rPr lang="fr-FR" dirty="0"/>
              <a:t>       </a:t>
            </a:r>
            <a:r>
              <a:rPr dirty="0"/>
              <a:t>Vos </a:t>
            </a:r>
            <a:r>
              <a:rPr dirty="0" err="1"/>
              <a:t>résultats</a:t>
            </a:r>
            <a:endParaRPr lang="fr-FR" dirty="0"/>
          </a:p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rPr dirty="0"/>
              <a:t> vous </a:t>
            </a:r>
            <a:r>
              <a:rPr dirty="0" err="1"/>
              <a:t>appartiennent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4596383" y="2615183"/>
            <a:ext cx="2999232" cy="32278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rPr dirty="0"/>
              <a:t>Vous </a:t>
            </a:r>
            <a:r>
              <a:rPr dirty="0" err="1"/>
              <a:t>êtes</a:t>
            </a:r>
            <a:r>
              <a:rPr dirty="0"/>
              <a:t> </a:t>
            </a:r>
            <a:r>
              <a:rPr dirty="0" err="1"/>
              <a:t>destinataire</a:t>
            </a:r>
            <a:r>
              <a:rPr dirty="0"/>
              <a:t> des </a:t>
            </a:r>
            <a:r>
              <a:rPr dirty="0" err="1"/>
              <a:t>résultats</a:t>
            </a:r>
            <a:r>
              <a:rPr dirty="0"/>
              <a:t> </a:t>
            </a:r>
            <a:r>
              <a:rPr dirty="0" err="1"/>
              <a:t>détaillés</a:t>
            </a:r>
            <a:r>
              <a:rPr dirty="0"/>
              <a:t> et du document de </a:t>
            </a:r>
            <a:r>
              <a:rPr dirty="0" err="1"/>
              <a:t>synthèse</a:t>
            </a:r>
            <a:r>
              <a:rPr dirty="0"/>
              <a:t>. Leur transmission à un tiers </a:t>
            </a:r>
            <a:r>
              <a:rPr dirty="0" err="1"/>
              <a:t>nécessite</a:t>
            </a:r>
            <a:r>
              <a:rPr dirty="0"/>
              <a:t> </a:t>
            </a:r>
            <a:r>
              <a:rPr dirty="0" err="1"/>
              <a:t>votre</a:t>
            </a:r>
            <a:r>
              <a:rPr dirty="0"/>
              <a:t> accord.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92440" y="1783080"/>
            <a:ext cx="3383280" cy="397763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092440" y="1783080"/>
            <a:ext cx="73152" cy="3977639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897112" y="1952244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rPr dirty="0" err="1"/>
              <a:t>Confidentialité</a:t>
            </a:r>
            <a:endParaRPr dirty="0"/>
          </a:p>
        </p:txBody>
      </p:sp>
      <p:sp>
        <p:nvSpPr>
          <p:cNvPr id="21" name="TextBox 20"/>
          <p:cNvSpPr txBox="1"/>
          <p:nvPr/>
        </p:nvSpPr>
        <p:spPr>
          <a:xfrm>
            <a:off x="8293608" y="2404872"/>
            <a:ext cx="2999232" cy="32278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Les personnes chargées de réaliser et de détenir les bilans sont soumises aux règles de confidentialité prévues par la loi.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14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Combien de temps ? Quel format 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La loi fixe un plafond : un bilan de compétences ne peut pas excéder 24 heures.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85800" y="1783080"/>
            <a:ext cx="333756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1783080"/>
            <a:ext cx="73152" cy="4069080"/>
          </a:xfrm>
          <a:prstGeom prst="rect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53312" y="1915668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6143A"/>
                </a:solidFill>
                <a:latin typeface="Aptos Display"/>
              </a:defRPr>
            </a:pPr>
            <a:r>
              <a:t>24 H MAXIMUM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404872"/>
            <a:ext cx="2953512" cy="33192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>
                <a:solidFill>
                  <a:srgbClr val="282832"/>
                </a:solidFill>
                <a:latin typeface="Aptos"/>
              </a:defRPr>
            </a:pPr>
            <a:r>
              <a:t>Le plafond légal concerne la durée du bilan.</a:t>
            </a:r>
            <a:br/>
            <a:br/>
            <a:r>
              <a:t>Cela ne signifie pas que chaque bilan doit durer 24 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1783080"/>
            <a:ext cx="333756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89120" y="1783080"/>
            <a:ext cx="73152" cy="406908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01184" y="1929384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rPr dirty="0" err="1"/>
              <a:t>Plusieurs</a:t>
            </a:r>
            <a:r>
              <a:rPr dirty="0"/>
              <a:t> </a:t>
            </a:r>
            <a:r>
              <a:rPr dirty="0" err="1"/>
              <a:t>rendez</a:t>
            </a:r>
            <a:r>
              <a:rPr dirty="0"/>
              <a:t>-vous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0288" y="2404872"/>
            <a:ext cx="2953512" cy="33192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Le bilan peut être réparti sur plusieurs rendez-vous espacés dans le temps.</a:t>
            </a:r>
            <a:br/>
            <a:br/>
            <a:r>
              <a:t>Présentiel, distanciel ou mixte selon les modalités proposées.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92440" y="1783080"/>
            <a:ext cx="333756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092440" y="1783080"/>
            <a:ext cx="73152" cy="406908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778240" y="194978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Travail personnel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93608" y="2404872"/>
            <a:ext cx="2953512" cy="33192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rPr dirty="0"/>
              <a:t>Le </a:t>
            </a:r>
            <a:r>
              <a:rPr dirty="0" err="1"/>
              <a:t>bénéficiaire</a:t>
            </a:r>
            <a:r>
              <a:rPr dirty="0"/>
              <a:t> </a:t>
            </a:r>
            <a:r>
              <a:rPr dirty="0" err="1"/>
              <a:t>peut</a:t>
            </a:r>
            <a:r>
              <a:rPr dirty="0"/>
              <a:t> </a:t>
            </a:r>
            <a:r>
              <a:rPr dirty="0" err="1"/>
              <a:t>avoir</a:t>
            </a:r>
            <a:r>
              <a:rPr dirty="0"/>
              <a:t> des </a:t>
            </a:r>
            <a:r>
              <a:rPr dirty="0" err="1"/>
              <a:t>recherches</a:t>
            </a:r>
            <a:r>
              <a:rPr dirty="0"/>
              <a:t> ou travaux à </a:t>
            </a:r>
            <a:r>
              <a:rPr dirty="0" err="1"/>
              <a:t>réaliser</a:t>
            </a:r>
            <a:r>
              <a:rPr dirty="0"/>
              <a:t> entre les séances.</a:t>
            </a:r>
            <a:br>
              <a:rPr dirty="0"/>
            </a:br>
            <a:br>
              <a:rPr dirty="0"/>
            </a:br>
            <a:r>
              <a:rPr dirty="0"/>
              <a:t>Dans le cadre du CPF, </a:t>
            </a:r>
            <a:r>
              <a:rPr dirty="0" err="1"/>
              <a:t>seules</a:t>
            </a:r>
            <a:r>
              <a:rPr dirty="0"/>
              <a:t> les </a:t>
            </a:r>
            <a:r>
              <a:rPr dirty="0" err="1"/>
              <a:t>heures</a:t>
            </a:r>
            <a:r>
              <a:rPr dirty="0"/>
              <a:t> </a:t>
            </a:r>
            <a:r>
              <a:rPr dirty="0" err="1"/>
              <a:t>d’accompagnement</a:t>
            </a:r>
            <a:r>
              <a:rPr dirty="0"/>
              <a:t> </a:t>
            </a:r>
            <a:r>
              <a:rPr dirty="0" err="1"/>
              <a:t>réalisées</a:t>
            </a:r>
            <a:r>
              <a:rPr dirty="0"/>
              <a:t> par le </a:t>
            </a:r>
            <a:r>
              <a:rPr dirty="0" err="1"/>
              <a:t>prestataire</a:t>
            </a:r>
            <a:r>
              <a:rPr dirty="0"/>
              <a:t> </a:t>
            </a:r>
            <a:r>
              <a:rPr dirty="0" err="1"/>
              <a:t>sont</a:t>
            </a:r>
            <a:r>
              <a:rPr dirty="0"/>
              <a:t> </a:t>
            </a:r>
            <a:r>
              <a:rPr dirty="0" err="1"/>
              <a:t>finançables</a:t>
            </a:r>
            <a:r>
              <a:rPr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15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Financer son bilan avec le CPF — règles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Les règles ont évolué en 2026 : vérifiez toujours les informations affichées sur Mon Compte Formation au moment de votre achat.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40080" y="1737360"/>
            <a:ext cx="338328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737360"/>
            <a:ext cx="73152" cy="425196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1883664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6143A"/>
                </a:solidFill>
                <a:latin typeface="Aptos Display"/>
              </a:defRPr>
            </a:pPr>
            <a:r>
              <a:t>PLAFOND CPF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7" y="2359152"/>
            <a:ext cx="2999232" cy="35021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600">
                <a:solidFill>
                  <a:srgbClr val="282832"/>
                </a:solidFill>
                <a:latin typeface="Aptos"/>
              </a:defRPr>
            </a:pPr>
            <a:r>
              <a:t>Jusqu’à 1 600 € mobilisables pour un bilan de compétences éligible au CPF.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1737360"/>
            <a:ext cx="338328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89120" y="1737360"/>
            <a:ext cx="73152" cy="425196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90288" y="1883664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DÉLAI DE 5 ANS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0288" y="2359152"/>
            <a:ext cx="2999232" cy="35021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Il ne faut pas avoir bénéficié d’un bilan de compétences financé par un organisme public ou privé au cours des 5 dernières années.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737360"/>
            <a:ext cx="338328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138160" y="1737360"/>
            <a:ext cx="73152" cy="425196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39328" y="1883664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CE QUI EST FINANCÉ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9328" y="2359152"/>
            <a:ext cx="2999232" cy="350215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Le CPF finance les heures d’accompagnement réalisées par le prestataire dans le cadre du bilan. Le travail personnel autonome n’est pas facturable au CPF.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6108192"/>
            <a:ext cx="5303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u="sng">
                <a:solidFill>
                  <a:srgbClr val="7A3FF2"/>
                </a:solidFill>
                <a:latin typeface="Aptos"/>
                <a:hlinkClick r:id="rId2"/>
              </a:rPr>
              <a:t>Mon Compte Formation — Tout savoir sur le bilan ↗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16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Comment choisir son organisme de bilan 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Ne choisissez pas uniquement sur le prix ou le nombre de tests proposés.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94360" y="1691640"/>
            <a:ext cx="342900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4360" y="1691640"/>
            <a:ext cx="73152" cy="182880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5528" y="183794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143A"/>
                </a:solidFill>
                <a:latin typeface="Aptos Display"/>
              </a:defRPr>
            </a:pPr>
            <a:r>
              <a:t>Méthode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2313432"/>
            <a:ext cx="3044952" cy="107899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80">
                <a:solidFill>
                  <a:srgbClr val="282832"/>
                </a:solidFill>
                <a:latin typeface="Aptos"/>
              </a:defRPr>
            </a:pPr>
            <a:r>
              <a:t>Demandez comment les 3 phases sont réellement conduites.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1691640"/>
            <a:ext cx="342900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434840" y="1691640"/>
            <a:ext cx="73152" cy="182880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36008" y="183794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143A"/>
                </a:solidFill>
                <a:latin typeface="Aptos Display"/>
              </a:defRPr>
            </a:pPr>
            <a:r>
              <a:t>Intervenant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36008" y="2313432"/>
            <a:ext cx="3044952" cy="107899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80">
                <a:solidFill>
                  <a:srgbClr val="282832"/>
                </a:solidFill>
                <a:latin typeface="Aptos"/>
              </a:defRPr>
            </a:pPr>
            <a:r>
              <a:t>Qui vous accompagne ? Quelle expérience de l’accompagnement professionnel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75320" y="1691640"/>
            <a:ext cx="342900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75320" y="1691640"/>
            <a:ext cx="73152" cy="182880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476488" y="183794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143A"/>
                </a:solidFill>
                <a:latin typeface="Aptos Display"/>
              </a:defRPr>
            </a:pPr>
            <a:r>
              <a:t>Personnalisation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76488" y="2313432"/>
            <a:ext cx="3044952" cy="107899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80">
                <a:solidFill>
                  <a:srgbClr val="282832"/>
                </a:solidFill>
                <a:latin typeface="Aptos"/>
              </a:defRPr>
            </a:pPr>
            <a:r>
              <a:t>Le contenu s’adapte-t-il à votre situation et à votre objectif 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" y="3840480"/>
            <a:ext cx="342900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94360" y="3840480"/>
            <a:ext cx="73152" cy="1828800"/>
          </a:xfrm>
          <a:prstGeom prst="rect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95528" y="398678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143A"/>
                </a:solidFill>
                <a:latin typeface="Aptos Display"/>
              </a:defRPr>
            </a:pPr>
            <a:r>
              <a:t>Terrain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8" y="4462272"/>
            <a:ext cx="3044952" cy="107899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80">
                <a:solidFill>
                  <a:srgbClr val="282832"/>
                </a:solidFill>
                <a:latin typeface="Aptos"/>
              </a:defRPr>
            </a:pPr>
            <a:r>
              <a:t>Le prestataire vous aide-t-il à confronter les pistes à la réalité 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434840" y="3840480"/>
            <a:ext cx="342900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4434840" y="3840480"/>
            <a:ext cx="73152" cy="1828800"/>
          </a:xfrm>
          <a:prstGeom prst="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636008" y="398678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143A"/>
                </a:solidFill>
                <a:latin typeface="Aptos Display"/>
              </a:defRPr>
            </a:pPr>
            <a:r>
              <a:t>Livrable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36008" y="4462272"/>
            <a:ext cx="3044952" cy="107899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80">
                <a:solidFill>
                  <a:srgbClr val="282832"/>
                </a:solidFill>
                <a:latin typeface="Aptos"/>
              </a:defRPr>
            </a:pPr>
            <a:r>
              <a:t>Que recevrez-vous à la fin ? Comment la synthèse sera-t-elle construite 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75320" y="3840480"/>
            <a:ext cx="342900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8275320" y="3840480"/>
            <a:ext cx="73152" cy="182880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476488" y="398678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143A"/>
                </a:solidFill>
                <a:latin typeface="Aptos Display"/>
              </a:defRPr>
            </a:pPr>
            <a:r>
              <a:t>Après-bilan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6488" y="4462272"/>
            <a:ext cx="3044952" cy="107899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80">
                <a:solidFill>
                  <a:srgbClr val="282832"/>
                </a:solidFill>
                <a:latin typeface="Aptos"/>
              </a:defRPr>
            </a:pPr>
            <a:r>
              <a:t>Un suivi est-il prévu ou possible 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17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10 questions à poser avant de vous engager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Vous pouvez utiliser cette checklist lors d’un premier échange.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1645920"/>
            <a:ext cx="10424160" cy="480060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>
              <a:spcAft>
                <a:spcPts val="500"/>
              </a:spcAft>
              <a:defRPr sz="1550">
                <a:solidFill>
                  <a:srgbClr val="282832"/>
                </a:solidFill>
                <a:latin typeface="Aptos"/>
              </a:defRPr>
            </a:pPr>
            <a:r>
              <a:t>Quelle est votre méthode d’accompagnement ?</a:t>
            </a:r>
          </a:p>
          <a:p>
            <a:pPr>
              <a:spcAft>
                <a:spcPts val="500"/>
              </a:spcAft>
              <a:defRPr sz="1550">
                <a:solidFill>
                  <a:srgbClr val="282832"/>
                </a:solidFill>
                <a:latin typeface="Aptos"/>
              </a:defRPr>
            </a:pPr>
            <a:r>
              <a:t>Comment adaptez-vous le bilan à mon objectif ?</a:t>
            </a:r>
          </a:p>
          <a:p>
            <a:pPr>
              <a:spcAft>
                <a:spcPts val="500"/>
              </a:spcAft>
              <a:defRPr sz="1550">
                <a:solidFill>
                  <a:srgbClr val="282832"/>
                </a:solidFill>
                <a:latin typeface="Aptos"/>
              </a:defRPr>
            </a:pPr>
            <a:r>
              <a:t>Qui sera mon consultant référent ?</a:t>
            </a:r>
          </a:p>
          <a:p>
            <a:pPr>
              <a:spcAft>
                <a:spcPts val="500"/>
              </a:spcAft>
              <a:defRPr sz="1550">
                <a:solidFill>
                  <a:srgbClr val="282832"/>
                </a:solidFill>
                <a:latin typeface="Aptos"/>
              </a:defRPr>
            </a:pPr>
            <a:r>
              <a:t>Quels outils/tests utilisez-vous et dans quel but ?</a:t>
            </a:r>
          </a:p>
          <a:p>
            <a:pPr>
              <a:spcAft>
                <a:spcPts val="500"/>
              </a:spcAft>
              <a:defRPr sz="1550">
                <a:solidFill>
                  <a:srgbClr val="282832"/>
                </a:solidFill>
                <a:latin typeface="Aptos"/>
              </a:defRPr>
            </a:pPr>
            <a:r>
              <a:t>Quelle place donnez-vous au travail personnel ?</a:t>
            </a:r>
          </a:p>
          <a:p>
            <a:pPr>
              <a:spcAft>
                <a:spcPts val="500"/>
              </a:spcAft>
              <a:defRPr sz="1550">
                <a:solidFill>
                  <a:srgbClr val="282832"/>
                </a:solidFill>
                <a:latin typeface="Aptos"/>
              </a:defRPr>
            </a:pPr>
            <a:r>
              <a:t>Comment vérifiez-vous la faisabilité d’une piste métier ?</a:t>
            </a:r>
          </a:p>
          <a:p>
            <a:pPr>
              <a:spcAft>
                <a:spcPts val="500"/>
              </a:spcAft>
              <a:defRPr sz="1550">
                <a:solidFill>
                  <a:srgbClr val="282832"/>
                </a:solidFill>
                <a:latin typeface="Aptos"/>
              </a:defRPr>
            </a:pPr>
            <a:r>
              <a:t>Comment abordez-vous le marché de l’emploi ?</a:t>
            </a:r>
          </a:p>
          <a:p>
            <a:pPr>
              <a:spcAft>
                <a:spcPts val="500"/>
              </a:spcAft>
              <a:defRPr sz="1550">
                <a:solidFill>
                  <a:srgbClr val="282832"/>
                </a:solidFill>
                <a:latin typeface="Aptos"/>
              </a:defRPr>
            </a:pPr>
            <a:r>
              <a:t>Quel document me sera remis à la fin ?</a:t>
            </a:r>
          </a:p>
          <a:p>
            <a:pPr>
              <a:spcAft>
                <a:spcPts val="500"/>
              </a:spcAft>
              <a:defRPr sz="1550">
                <a:solidFill>
                  <a:srgbClr val="282832"/>
                </a:solidFill>
                <a:latin typeface="Aptos"/>
              </a:defRPr>
            </a:pPr>
            <a:r>
              <a:t>Comment garantissez-vous la confidentialité ?</a:t>
            </a:r>
          </a:p>
          <a:p>
            <a:pPr>
              <a:spcAft>
                <a:spcPts val="500"/>
              </a:spcAft>
              <a:defRPr sz="1550">
                <a:solidFill>
                  <a:srgbClr val="282832"/>
                </a:solidFill>
                <a:latin typeface="Aptos"/>
              </a:defRPr>
            </a:pPr>
            <a:r>
              <a:t>Quel est le prix et comment le financement CPF est-il présenté 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18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Les erreurs à éviter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Un bilan de compétences est un outil d’aide à la décision, pas une machine à donner une réponse toute faite.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40080" y="1737360"/>
            <a:ext cx="342900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737360"/>
            <a:ext cx="73152" cy="4160520"/>
          </a:xfrm>
          <a:prstGeom prst="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188366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❌ Chercher « le métier idéal 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7" y="2359152"/>
            <a:ext cx="3044952" cy="34107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Un métier peut sembler attractif sans être adapté à vos contraintes, à votre niveau de compétences ou au marché.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1737360"/>
            <a:ext cx="342900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89120" y="1737360"/>
            <a:ext cx="73152" cy="416052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87385" y="1883664"/>
            <a:ext cx="250562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rPr dirty="0"/>
              <a:t>❌ </a:t>
            </a:r>
            <a:r>
              <a:rPr dirty="0" err="1"/>
              <a:t>Croire</a:t>
            </a:r>
            <a:r>
              <a:rPr dirty="0"/>
              <a:t> </a:t>
            </a:r>
            <a:r>
              <a:rPr dirty="0" err="1"/>
              <a:t>aveuglément</a:t>
            </a:r>
            <a:r>
              <a:rPr dirty="0"/>
              <a:t> </a:t>
            </a:r>
            <a:endParaRPr lang="fr-FR" dirty="0"/>
          </a:p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rPr lang="fr-FR" dirty="0"/>
              <a:t>              </a:t>
            </a:r>
            <a:r>
              <a:rPr dirty="0"/>
              <a:t>aux tests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17720" y="2508582"/>
            <a:ext cx="3044952" cy="34107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Un résultat est une piste de réflexion, pas un diagnostic professionnel définitif.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737360"/>
            <a:ext cx="342900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138160" y="1737360"/>
            <a:ext cx="73152" cy="416052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39328" y="188366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143A"/>
                </a:solidFill>
                <a:latin typeface="Aptos Display"/>
              </a:defRPr>
            </a:pPr>
            <a:r>
              <a:t>❌ Sortir sans plan d’action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9328" y="2359152"/>
            <a:ext cx="3044952" cy="34107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>
                <a:solidFill>
                  <a:srgbClr val="282832"/>
                </a:solidFill>
                <a:latin typeface="Aptos"/>
              </a:defRPr>
            </a:pPr>
            <a:r>
              <a:t>Une bonne conclusion doit déboucher sur des étapes concrètes : enquêter, se former, candidater, expérimenter, etc.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19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161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070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BILAN DE COMPÉTENCES : LE RÉSUMÉ EN 30 SECONDES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00200"/>
            <a:ext cx="333756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600200"/>
            <a:ext cx="73152" cy="2926080"/>
          </a:xfrm>
          <a:prstGeom prst="rect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746504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6143A"/>
                </a:solidFill>
                <a:latin typeface="Aptos Display"/>
              </a:defRPr>
            </a:pPr>
            <a:r>
              <a:t>Préliminaire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2221992"/>
            <a:ext cx="2953512" cy="21762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>
                <a:solidFill>
                  <a:srgbClr val="282832"/>
                </a:solidFill>
                <a:latin typeface="Aptos"/>
              </a:defRPr>
            </a:pPr>
            <a:r>
              <a:t>Je clarifie mon besoin et le cadre.</a:t>
            </a:r>
          </a:p>
        </p:txBody>
      </p:sp>
      <p:sp>
        <p:nvSpPr>
          <p:cNvPr id="8" name="Oval 7"/>
          <p:cNvSpPr/>
          <p:nvPr/>
        </p:nvSpPr>
        <p:spPr>
          <a:xfrm>
            <a:off x="1867486" y="2953512"/>
            <a:ext cx="875714" cy="795528"/>
          </a:xfrm>
          <a:prstGeom prst="ellipse">
            <a:avLst/>
          </a:prstGeom>
          <a:solidFill>
            <a:srgbClr val="F15B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 Display"/>
              </a:defRPr>
            </a:pPr>
            <a: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26280" y="1600200"/>
            <a:ext cx="333756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526280" y="1600200"/>
            <a:ext cx="73152" cy="2926080"/>
          </a:xfrm>
          <a:prstGeom prst="rect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27448" y="1746504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6143A"/>
                </a:solidFill>
                <a:latin typeface="Aptos Display"/>
              </a:defRPr>
            </a:pPr>
            <a:r>
              <a:t>Investigation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7448" y="2221992"/>
            <a:ext cx="2953512" cy="21762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>
                <a:solidFill>
                  <a:srgbClr val="282832"/>
                </a:solidFill>
                <a:latin typeface="Aptos"/>
              </a:defRPr>
            </a:pPr>
            <a:r>
              <a:t>J’explore mon parcours, mes compétences, mes motivations et mes pistes.</a:t>
            </a:r>
          </a:p>
        </p:txBody>
      </p:sp>
      <p:sp>
        <p:nvSpPr>
          <p:cNvPr id="13" name="Oval 12"/>
          <p:cNvSpPr/>
          <p:nvPr/>
        </p:nvSpPr>
        <p:spPr>
          <a:xfrm>
            <a:off x="5676314" y="2953512"/>
            <a:ext cx="907366" cy="830697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 Display"/>
              </a:defRPr>
            </a:pPr>
            <a: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21040" y="1600200"/>
            <a:ext cx="333756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321040" y="1600200"/>
            <a:ext cx="73152" cy="292608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22208" y="1746504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6143A"/>
                </a:solidFill>
                <a:latin typeface="Aptos Display"/>
              </a:defRPr>
            </a:pPr>
            <a:r>
              <a:t>Conclusions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22208" y="2221992"/>
            <a:ext cx="2953512" cy="217627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>
                <a:solidFill>
                  <a:srgbClr val="282832"/>
                </a:solidFill>
                <a:latin typeface="Aptos"/>
              </a:defRPr>
            </a:pPr>
            <a:r>
              <a:t>Je transforme les résultats en projet et en plan d’action.</a:t>
            </a:r>
          </a:p>
        </p:txBody>
      </p:sp>
      <p:sp>
        <p:nvSpPr>
          <p:cNvPr id="18" name="Oval 17"/>
          <p:cNvSpPr/>
          <p:nvPr/>
        </p:nvSpPr>
        <p:spPr>
          <a:xfrm>
            <a:off x="9636369" y="2953512"/>
            <a:ext cx="872197" cy="795528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 Display"/>
              </a:defRPr>
            </a:pPr>
            <a: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4400" y="4892040"/>
            <a:ext cx="1024128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F1EF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43000" y="5001768"/>
            <a:ext cx="97840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16143A"/>
                </a:solidFill>
                <a:latin typeface="Aptos"/>
              </a:defRPr>
            </a:pPr>
            <a:r>
              <a:t>“Le bon bilan n’est pas celui qui vous donne une réponse. C’est celui qui vous aide à prendre une décision éclairée.”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20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75720" y="228600"/>
            <a:ext cx="320040" cy="320040"/>
          </a:xfrm>
          <a:prstGeom prst="ellipse">
            <a:avLst/>
          </a:prstGeom>
          <a:solidFill>
            <a:srgbClr val="2EC4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750040" y="502920"/>
            <a:ext cx="164592" cy="164592"/>
          </a:xfrm>
          <a:prstGeom prst="ellipse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8600" y="6355080"/>
            <a:ext cx="201168" cy="201168"/>
          </a:xfrm>
          <a:prstGeom prst="ellipse">
            <a:avLst/>
          </a:prstGeom>
          <a:solidFill>
            <a:srgbClr val="7A3F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6143A"/>
                </a:solidFill>
                <a:latin typeface="Aptos Display"/>
              </a:defRPr>
            </a:pPr>
            <a:r>
              <a:t>Sources officielles à consulter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060704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5F6E"/>
                </a:solidFill>
                <a:latin typeface="Aptos"/>
              </a:defRPr>
            </a:pPr>
            <a:r>
              <a:t>Informations réglementaires et financement vérifiés sur des sources officielles consultées en août 2026.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490472"/>
            <a:ext cx="960120" cy="64008"/>
          </a:xfrm>
          <a:prstGeom prst="rect">
            <a:avLst/>
          </a:prstGeom>
          <a:solidFill>
            <a:srgbClr val="FFC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1691640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6143A"/>
                </a:solidFill>
                <a:latin typeface="Aptos Display"/>
              </a:defRPr>
            </a:pPr>
            <a:r>
              <a:t>Légifrance — Article R6313-4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16" y="1650140"/>
            <a:ext cx="758188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u="sng" dirty="0">
                <a:solidFill>
                  <a:srgbClr val="7A3FF2"/>
                </a:solidFill>
                <a:latin typeface="Aptos"/>
                <a:hlinkClick r:id="rId2"/>
              </a:rPr>
              <a:t>https://www.legifrance.gouv.fr/codes/article_lc/LEGIARTI000038014107/2026-01-31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1937" y="1930916"/>
            <a:ext cx="17347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5F5F6E"/>
                </a:solidFill>
                <a:latin typeface="Aptos"/>
              </a:defRPr>
            </a:pPr>
            <a:r>
              <a:rPr sz="1600" dirty="0"/>
              <a:t>3 phases du </a:t>
            </a:r>
            <a:r>
              <a:rPr sz="1600" dirty="0" err="1"/>
              <a:t>bilan</a:t>
            </a:r>
            <a:endParaRPr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31520" y="2404872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6143A"/>
                </a:solidFill>
                <a:latin typeface="Aptos Display"/>
              </a:defRPr>
            </a:pPr>
            <a:r>
              <a:t>Légifrance — Article L6313-4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13757" y="2376988"/>
            <a:ext cx="656878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u="sng" dirty="0">
                <a:solidFill>
                  <a:srgbClr val="7A3FF2"/>
                </a:solidFill>
                <a:latin typeface="Aptos"/>
                <a:hlinkClick r:id="rId3"/>
              </a:rPr>
              <a:t>https://www.legifrance.gouv.fr/codes/article_lc/LEGIARTI000037385673/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1937" y="2697732"/>
            <a:ext cx="39162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5F5F6E"/>
                </a:solidFill>
                <a:latin typeface="Aptos"/>
              </a:defRPr>
            </a:pPr>
            <a:r>
              <a:rPr sz="1600" dirty="0" err="1"/>
              <a:t>Objet</a:t>
            </a:r>
            <a:r>
              <a:rPr sz="1600" dirty="0"/>
              <a:t>, </a:t>
            </a:r>
            <a:r>
              <a:rPr sz="1600" u="sng" dirty="0" err="1">
                <a:solidFill>
                  <a:srgbClr val="7A3FF2"/>
                </a:solidFill>
                <a:latin typeface="Aptos"/>
              </a:rPr>
              <a:t>consentement</a:t>
            </a:r>
            <a:r>
              <a:rPr sz="1600" dirty="0"/>
              <a:t>, </a:t>
            </a:r>
            <a:r>
              <a:rPr sz="1600" dirty="0" err="1"/>
              <a:t>confidentialité</a:t>
            </a:r>
            <a:r>
              <a:rPr sz="1600" dirty="0"/>
              <a:t>, 24 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118104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6143A"/>
                </a:solidFill>
                <a:latin typeface="Aptos Display"/>
              </a:defRPr>
            </a:pPr>
            <a:r>
              <a:t>Mon Compte Formation — Bilan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41344" y="3090446"/>
            <a:ext cx="895065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u="sng" dirty="0">
                <a:solidFill>
                  <a:srgbClr val="7A3FF2"/>
                </a:solidFill>
                <a:latin typeface="Aptos"/>
                <a:hlinkClick r:id="rId4"/>
              </a:rPr>
              <a:t>https://www.moncompteformation.gouv.fr/espace-public/tout-savoir-sur-le-bilan-de-competences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91937" y="3511297"/>
            <a:ext cx="39934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5F5F6E"/>
                </a:solidFill>
                <a:latin typeface="Aptos"/>
              </a:defRPr>
            </a:pPr>
            <a:r>
              <a:rPr sz="1600" dirty="0"/>
              <a:t>CPF, plafond 1 600 €, </a:t>
            </a:r>
            <a:r>
              <a:rPr sz="1600" dirty="0" err="1"/>
              <a:t>carence</a:t>
            </a:r>
            <a:r>
              <a:rPr sz="1600" dirty="0"/>
              <a:t> 5 </a:t>
            </a:r>
            <a:r>
              <a:rPr sz="1600" dirty="0" err="1"/>
              <a:t>ans</a:t>
            </a:r>
            <a:endParaRPr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731520" y="3831335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6143A"/>
                </a:solidFill>
                <a:latin typeface="Aptos Display"/>
              </a:defRPr>
            </a:pPr>
            <a:r>
              <a:t>Mon CEP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1344" y="3831335"/>
            <a:ext cx="203735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u="sng" dirty="0">
                <a:solidFill>
                  <a:srgbClr val="7A3FF2"/>
                </a:solidFill>
                <a:latin typeface="Aptos"/>
                <a:hlinkClick r:id="rId5"/>
              </a:rPr>
              <a:t>https://mon-cep.org/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53304" y="4176922"/>
            <a:ext cx="39934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5F5F6E"/>
                </a:solidFill>
                <a:latin typeface="Aptos"/>
              </a:defRPr>
            </a:pPr>
            <a:r>
              <a:rPr sz="1600" dirty="0"/>
              <a:t>Conseil </a:t>
            </a:r>
            <a:r>
              <a:rPr sz="1600" dirty="0" err="1"/>
              <a:t>en</a:t>
            </a:r>
            <a:r>
              <a:rPr sz="1600" dirty="0"/>
              <a:t> </a:t>
            </a:r>
            <a:r>
              <a:rPr sz="1600" dirty="0" err="1"/>
              <a:t>évolution</a:t>
            </a:r>
            <a:r>
              <a:rPr sz="1600" dirty="0"/>
              <a:t> </a:t>
            </a:r>
            <a:r>
              <a:rPr sz="1600" dirty="0" err="1"/>
              <a:t>professionnelle</a:t>
            </a:r>
            <a:r>
              <a:rPr sz="1600" dirty="0"/>
              <a:t> </a:t>
            </a:r>
            <a:r>
              <a:rPr sz="1600" dirty="0" err="1"/>
              <a:t>gratuit</a:t>
            </a:r>
            <a:endParaRPr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731520" y="4544568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6143A"/>
                </a:solidFill>
                <a:latin typeface="Aptos Display"/>
              </a:defRPr>
            </a:pPr>
            <a:r>
              <a:t>Service-Public.fr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13757" y="4575964"/>
            <a:ext cx="78686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u="sng" dirty="0">
                <a:solidFill>
                  <a:srgbClr val="7A3FF2"/>
                </a:solidFill>
                <a:latin typeface="Aptos"/>
                <a:hlinkClick r:id="rId6"/>
              </a:rPr>
              <a:t>https://www.service-public.fr/particuliers/vosdroits/F3087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91937" y="4963434"/>
            <a:ext cx="33735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5F5F6E"/>
                </a:solidFill>
                <a:latin typeface="Aptos"/>
              </a:defRPr>
            </a:pPr>
            <a:r>
              <a:rPr sz="1600" dirty="0"/>
              <a:t>Droits et démarches du </a:t>
            </a:r>
            <a:r>
              <a:rPr sz="1600" dirty="0" err="1"/>
              <a:t>salarié</a:t>
            </a:r>
            <a:endParaRPr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731520" y="5257800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6143A"/>
                </a:solidFill>
                <a:latin typeface="Aptos Display"/>
              </a:defRPr>
            </a:pPr>
            <a:r>
              <a:t>France Compétences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21670" y="5341854"/>
            <a:ext cx="335867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u="sng" dirty="0">
                <a:solidFill>
                  <a:srgbClr val="7A3FF2"/>
                </a:solidFill>
                <a:latin typeface="Aptos"/>
                <a:hlinkClick r:id="rId7"/>
              </a:rPr>
              <a:t>https://www.francecompetences.fr/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91936" y="5680408"/>
            <a:ext cx="55100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>
                <a:solidFill>
                  <a:srgbClr val="5F5F6E"/>
                </a:solidFill>
                <a:latin typeface="Aptos"/>
              </a:defRPr>
            </a:pPr>
            <a:r>
              <a:rPr sz="1600" dirty="0" err="1"/>
              <a:t>Écosystème</a:t>
            </a:r>
            <a:r>
              <a:rPr sz="1600" dirty="0"/>
              <a:t> et </a:t>
            </a:r>
            <a:r>
              <a:rPr sz="1600" dirty="0" err="1"/>
              <a:t>gouvernance</a:t>
            </a:r>
            <a:r>
              <a:rPr sz="1600" dirty="0"/>
              <a:t> de la formation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651052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E"/>
                </a:solidFill>
                <a:latin typeface="Aptos"/>
              </a:defRPr>
            </a:pPr>
            <a:r>
              <a:t>Jennifer Liviau Deloute • Bilan de compétences • 21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2473</Words>
  <Application>Microsoft Office PowerPoint</Application>
  <PresentationFormat>Grand écran</PresentationFormat>
  <Paragraphs>255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jennifer liviau</cp:lastModifiedBy>
  <cp:revision>3</cp:revision>
  <dcterms:created xsi:type="dcterms:W3CDTF">2013-01-27T09:14:16Z</dcterms:created>
  <dcterms:modified xsi:type="dcterms:W3CDTF">2026-08-12T14:15:41Z</dcterms:modified>
  <cp:category/>
</cp:coreProperties>
</file>